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344" r:id="rId6"/>
    <p:sldId id="384" r:id="rId7"/>
    <p:sldId id="389" r:id="rId8"/>
    <p:sldId id="470" r:id="rId9"/>
    <p:sldId id="472" r:id="rId10"/>
    <p:sldId id="388" r:id="rId11"/>
    <p:sldId id="432" r:id="rId12"/>
    <p:sldId id="473" r:id="rId13"/>
    <p:sldId id="391" r:id="rId14"/>
    <p:sldId id="453" r:id="rId15"/>
    <p:sldId id="474" r:id="rId16"/>
    <p:sldId id="475" r:id="rId17"/>
    <p:sldId id="476" r:id="rId18"/>
    <p:sldId id="4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77252E-589E-2951-D152-5C3E2FC3D045}" name="Alyssa Dykman" initials="AD" userId="S::adykman@Piedmont.ca.gov::c06f331f-e0c0-420f-8718-2196826bf138" providerId="AD"/>
  <p188:author id="{A7758B69-E830-B938-4859-CA70C19B69FC}" name="Sophie Roberts" initials="SR" userId="S::sroberts@Piedmont.ca.gov::43ba818f-4cb3-4e4a-8673-cce22620a910" providerId="AD"/>
  <p188:author id="{41ADAB77-6F8E-8EA0-7EEC-E66C76CDA9A2}" name="Kevin Jackson" initials="KJ" userId="S::kjackson@Piedmont.ca.gov::86fa3522-ae54-4e01-8676-f56f7bb3f3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Szasz" initials="JS" lastIdx="3" clrIdx="0">
    <p:extLst>
      <p:ext uri="{19B8F6BF-5375-455C-9EA6-DF929625EA0E}">
        <p15:presenceInfo xmlns:p15="http://schemas.microsoft.com/office/powerpoint/2012/main" userId="S-1-5-21-223668449-2362620384-4075638565-5157" providerId="AD"/>
      </p:ext>
    </p:extLst>
  </p:cmAuthor>
  <p:cmAuthor id="2" name="Alyssa Dykman" initials="AD" lastIdx="4" clrIdx="1">
    <p:extLst>
      <p:ext uri="{19B8F6BF-5375-455C-9EA6-DF929625EA0E}">
        <p15:presenceInfo xmlns:p15="http://schemas.microsoft.com/office/powerpoint/2012/main" userId="S-1-5-21-223668449-2362620384-4075638565-5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403"/>
    <a:srgbClr val="FFFFFF"/>
    <a:srgbClr val="283891"/>
    <a:srgbClr val="6AA535"/>
    <a:srgbClr val="7EC242"/>
    <a:srgbClr val="BFE4EA"/>
    <a:srgbClr val="050986"/>
    <a:srgbClr val="3C4A9B"/>
    <a:srgbClr val="374699"/>
    <a:srgbClr val="148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7"/>
    <p:restoredTop sz="91435" autoAdjust="0"/>
  </p:normalViewPr>
  <p:slideViewPr>
    <p:cSldViewPr snapToGrid="0">
      <p:cViewPr varScale="1">
        <p:scale>
          <a:sx n="97" d="100"/>
          <a:sy n="97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in\PWdocs\Climate%20Action%20Program\GHG%20Inventories\2021%20Inventory\City%20Council\Report%20worksheet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in\PWdocs\Climate%20Action%20Program\GHG%20Inventories\2021%20Inventory\City%20Council\Report%20worksheet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6935737028565"/>
          <c:y val="5.6970097313253774E-2"/>
          <c:w val="0.86185425782492908"/>
          <c:h val="0.83051255087893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C6-4A06-AD68-0CB50D2FBD6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C-764D-9E36-1CC3F6A3BCB7}"/>
              </c:ext>
            </c:extLst>
          </c:dPt>
          <c:dLbls>
            <c:dLbl>
              <c:idx val="2"/>
              <c:layout>
                <c:manualLayout>
                  <c:x val="-1.3560292048116615E-3"/>
                  <c:y val="5.5083383013195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CE-44F1-9739-10F5FF80D8F3}"/>
                </c:ext>
              </c:extLst>
            </c:dLbl>
            <c:dLbl>
              <c:idx val="3"/>
              <c:layout>
                <c:manualLayout>
                  <c:x val="-4.9720496467676245E-17"/>
                  <c:y val="2.7541691506597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CE-44F1-9739-10F5FF80D8F3}"/>
                </c:ext>
              </c:extLst>
            </c:dLbl>
            <c:dLbl>
              <c:idx val="4"/>
              <c:layout>
                <c:manualLayout>
                  <c:x val="2.7120584096233229E-3"/>
                  <c:y val="-5.04925178015548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CE-44F1-9739-10F5FF80D8F3}"/>
                </c:ext>
              </c:extLst>
            </c:dLbl>
            <c:dLbl>
              <c:idx val="5"/>
              <c:layout>
                <c:manualLayout>
                  <c:x val="-9.944099293535249E-17"/>
                  <c:y val="-2.7541691506597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CE-44F1-9739-10F5FF80D8F3}"/>
                </c:ext>
              </c:extLst>
            </c:dLbl>
            <c:dLbl>
              <c:idx val="6"/>
              <c:layout>
                <c:manualLayout>
                  <c:x val="1.3560292048116615E-3"/>
                  <c:y val="-1.37697614347361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94512245904683E-2"/>
                      <c:h val="4.43421233256223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CE-44F1-9739-10F5FF80D8F3}"/>
                </c:ext>
              </c:extLst>
            </c:dLbl>
            <c:dLbl>
              <c:idx val="7"/>
              <c:layout>
                <c:manualLayout>
                  <c:x val="0"/>
                  <c:y val="-5.04925178015548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CE-44F1-9739-10F5FF80D8F3}"/>
                </c:ext>
              </c:extLst>
            </c:dLbl>
            <c:dLbl>
              <c:idx val="10"/>
              <c:layout>
                <c:manualLayout>
                  <c:x val="2.7120584096232232E-3"/>
                  <c:y val="-5.0492517801554874E-1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330687474774657E-2"/>
                      <c:h val="7.4637983982879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6C6-4A06-AD68-0CB50D2FBD6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2030 (goal)</c:v>
                </c:pt>
                <c:pt idx="11">
                  <c:v>2050 (goal)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48818</c:v>
                </c:pt>
                <c:pt idx="1">
                  <c:v>46901</c:v>
                </c:pt>
                <c:pt idx="2">
                  <c:v>39456</c:v>
                </c:pt>
                <c:pt idx="3">
                  <c:v>38492</c:v>
                </c:pt>
                <c:pt idx="4">
                  <c:v>37025</c:v>
                </c:pt>
                <c:pt idx="5">
                  <c:v>38101</c:v>
                </c:pt>
                <c:pt idx="6">
                  <c:v>34340</c:v>
                </c:pt>
                <c:pt idx="7">
                  <c:v>34197</c:v>
                </c:pt>
                <c:pt idx="8">
                  <c:v>33402</c:v>
                </c:pt>
                <c:pt idx="9">
                  <c:v>32357</c:v>
                </c:pt>
                <c:pt idx="10">
                  <c:v>29291</c:v>
                </c:pt>
                <c:pt idx="11">
                  <c:v>9761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6-4A06-AD68-0CB50D2FB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140680"/>
        <c:axId val="552141008"/>
      </c:barChart>
      <c:catAx>
        <c:axId val="55214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141008"/>
        <c:crosses val="autoZero"/>
        <c:auto val="1"/>
        <c:lblAlgn val="ctr"/>
        <c:lblOffset val="100"/>
        <c:noMultiLvlLbl val="0"/>
      </c:catAx>
      <c:valAx>
        <c:axId val="55214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MT</a:t>
                </a:r>
                <a:r>
                  <a:rPr lang="en-US" sz="14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467127503048394E-3"/>
              <c:y val="0.28585174632757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14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0631226256142"/>
          <c:y val="4.3199251559954903E-2"/>
          <c:w val="0.86185425782492908"/>
          <c:h val="0.83051255087893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C6-4A06-AD68-0CB50D2FBD6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C-764D-9E36-1CC3F6A3BCB7}"/>
              </c:ext>
            </c:extLst>
          </c:dPt>
          <c:dLbls>
            <c:dLbl>
              <c:idx val="2"/>
              <c:layout>
                <c:manualLayout>
                  <c:x val="-1.3560292048116615E-3"/>
                  <c:y val="5.5083383013195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CE-44F1-9739-10F5FF80D8F3}"/>
                </c:ext>
              </c:extLst>
            </c:dLbl>
            <c:dLbl>
              <c:idx val="3"/>
              <c:layout>
                <c:manualLayout>
                  <c:x val="-4.9720496467676245E-17"/>
                  <c:y val="2.7541691506597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CE-44F1-9739-10F5FF80D8F3}"/>
                </c:ext>
              </c:extLst>
            </c:dLbl>
            <c:dLbl>
              <c:idx val="4"/>
              <c:layout>
                <c:manualLayout>
                  <c:x val="2.7120584096233229E-3"/>
                  <c:y val="-5.04925178015548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CE-44F1-9739-10F5FF80D8F3}"/>
                </c:ext>
              </c:extLst>
            </c:dLbl>
            <c:dLbl>
              <c:idx val="5"/>
              <c:layout>
                <c:manualLayout>
                  <c:x val="-9.944099293535249E-17"/>
                  <c:y val="-2.7541691506597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CE-44F1-9739-10F5FF80D8F3}"/>
                </c:ext>
              </c:extLst>
            </c:dLbl>
            <c:dLbl>
              <c:idx val="6"/>
              <c:layout>
                <c:manualLayout>
                  <c:x val="1.3560292048116615E-3"/>
                  <c:y val="-1.37697614347361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94512245904683E-2"/>
                      <c:h val="4.43421233256223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CE-44F1-9739-10F5FF80D8F3}"/>
                </c:ext>
              </c:extLst>
            </c:dLbl>
            <c:dLbl>
              <c:idx val="7"/>
              <c:layout>
                <c:manualLayout>
                  <c:x val="0"/>
                  <c:y val="-5.04925178015548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CE-44F1-9739-10F5FF80D8F3}"/>
                </c:ext>
              </c:extLst>
            </c:dLbl>
            <c:dLbl>
              <c:idx val="10"/>
              <c:layout>
                <c:manualLayout>
                  <c:x val="2.7120584096232232E-3"/>
                  <c:y val="-5.0492517801554874E-1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330687474774657E-2"/>
                      <c:h val="7.4637983982879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6C6-4A06-AD68-0CB50D2FBD6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2030 (goal)</c:v>
                </c:pt>
                <c:pt idx="11">
                  <c:v>2045 (goal)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48818</c:v>
                </c:pt>
                <c:pt idx="1">
                  <c:v>46901</c:v>
                </c:pt>
                <c:pt idx="2">
                  <c:v>39456</c:v>
                </c:pt>
                <c:pt idx="3">
                  <c:v>38492</c:v>
                </c:pt>
                <c:pt idx="4">
                  <c:v>37025</c:v>
                </c:pt>
                <c:pt idx="5">
                  <c:v>38101</c:v>
                </c:pt>
                <c:pt idx="6">
                  <c:v>34340</c:v>
                </c:pt>
                <c:pt idx="7">
                  <c:v>34197</c:v>
                </c:pt>
                <c:pt idx="8">
                  <c:v>33402</c:v>
                </c:pt>
                <c:pt idx="9">
                  <c:v>32357</c:v>
                </c:pt>
                <c:pt idx="10">
                  <c:v>24409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6-4A06-AD68-0CB50D2FB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140680"/>
        <c:axId val="552141008"/>
      </c:barChart>
      <c:catAx>
        <c:axId val="55214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141008"/>
        <c:crosses val="autoZero"/>
        <c:auto val="1"/>
        <c:lblAlgn val="ctr"/>
        <c:lblOffset val="100"/>
        <c:noMultiLvlLbl val="0"/>
      </c:catAx>
      <c:valAx>
        <c:axId val="55214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MT</a:t>
                </a:r>
                <a:r>
                  <a:rPr lang="en-US" sz="14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467127503048394E-3"/>
              <c:y val="0.28585174632757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214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72388788835549"/>
          <c:y val="0.1972051772564935"/>
          <c:w val="0.48055209256453219"/>
          <c:h val="0.64259409296428183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720589024841"/>
          <c:y val="0.1026160647553257"/>
          <c:w val="0.47757645737354337"/>
          <c:h val="0.841859881401135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670-4408-91FD-05F7BDC8897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70-4408-91FD-05F7BDC88979}"/>
              </c:ext>
            </c:extLst>
          </c:dPt>
          <c:dLbls>
            <c:dLbl>
              <c:idx val="0"/>
              <c:layout>
                <c:manualLayout>
                  <c:x val="-6.4530673238791539E-2"/>
                  <c:y val="-0.19332587962179654"/>
                </c:manualLayout>
              </c:layout>
              <c:tx>
                <c:rich>
                  <a:bodyPr/>
                  <a:lstStyle/>
                  <a:p>
                    <a:fld id="{D1DECE7B-BDB6-44E4-BB02-70D77983D1F1}" type="CATEGORYNAME"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31,443 </a:t>
                    </a:r>
                    <a:r>
                      <a:rPr lang="en-US" sz="12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MTCO</a:t>
                    </a:r>
                    <a:r>
                      <a:rPr lang="en-US" sz="1200" b="0" i="0" u="none" strike="noStrike" kern="120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r>
                      <a:rPr lang="en-US" sz="12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3204683045634"/>
                      <c:h val="0.214002265941192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670-4408-91FD-05F7BDC88979}"/>
                </c:ext>
              </c:extLst>
            </c:dLbl>
            <c:dLbl>
              <c:idx val="1"/>
              <c:layout>
                <c:manualLayout>
                  <c:x val="2.9183716322171509E-4"/>
                  <c:y val="1.0672002775533261E-2"/>
                </c:manualLayout>
              </c:layout>
              <c:tx>
                <c:rich>
                  <a:bodyPr/>
                  <a:lstStyle/>
                  <a:p>
                    <a:fld id="{CF06E9FE-A906-405C-95DA-1225FF254496}" type="CATEGORYNAME">
                      <a:rPr lang="en-US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914 MTCO</a:t>
                    </a:r>
                    <a:r>
                      <a:rPr lang="en-US" sz="1200" baseline="-25000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e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70-4408-91FD-05F7BDC88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Residential &amp; Commercial Activities </c:v>
                </c:pt>
                <c:pt idx="1">
                  <c:v>Municipal Activities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97.2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0-4408-91FD-05F7BDC88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72388788835549"/>
          <c:y val="0.1972051772564935"/>
          <c:w val="0.48055209256453219"/>
          <c:h val="0.642594092964281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1C-4A2F-9363-A79D55EF27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1C-4A2F-9363-A79D55EF27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1C-4A2F-9363-A79D55EF27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1C-4A2F-9363-A79D55EF27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1C-4A2F-9363-A79D55EF27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1C-4A2F-9363-A79D55EF2738}"/>
              </c:ext>
            </c:extLst>
          </c:dPt>
          <c:dLbls>
            <c:dLbl>
              <c:idx val="0"/>
              <c:layout>
                <c:manualLayout>
                  <c:x val="8.75195397135088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1C-4A2F-9363-A79D55EF2738}"/>
                </c:ext>
              </c:extLst>
            </c:dLbl>
            <c:dLbl>
              <c:idx val="1"/>
              <c:layout>
                <c:manualLayout>
                  <c:x val="-8.751953971350887E-2"/>
                  <c:y val="4.63167149122316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1C-4A2F-9363-A79D55EF2738}"/>
                </c:ext>
              </c:extLst>
            </c:dLbl>
            <c:dLbl>
              <c:idx val="2"/>
              <c:layout>
                <c:manualLayout>
                  <c:x val="-0.29013165421629988"/>
                  <c:y val="0.2261208663116506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Commercial Energy, </a:t>
                    </a:r>
                    <a:fld id="{130E6345-2941-41B2-8670-18C2DF9FB63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31351369540345"/>
                      <c:h val="0.124480935829963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1C-4A2F-9363-A79D55EF2738}"/>
                </c:ext>
              </c:extLst>
            </c:dLbl>
            <c:dLbl>
              <c:idx val="3"/>
              <c:layout>
                <c:manualLayout>
                  <c:x val="-0.22539790699239518"/>
                  <c:y val="2.2934897488267138E-2"/>
                </c:manualLayout>
              </c:layout>
              <c:tx>
                <c:rich>
                  <a:bodyPr/>
                  <a:lstStyle/>
                  <a:p>
                    <a:fld id="{FD30F716-D36B-45EE-AF1D-28C279BE5F2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E19BC909-460C-4931-BC75-D2B9A970C8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5920990645399"/>
                      <c:h val="0.119639501255696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1C-4A2F-9363-A79D55EF2738}"/>
                </c:ext>
              </c:extLst>
            </c:dLbl>
            <c:dLbl>
              <c:idx val="4"/>
              <c:layout>
                <c:manualLayout>
                  <c:x val="5.4315734571640004E-2"/>
                  <c:y val="-2.8663864146891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1C-4A2F-9363-A79D55EF2738}"/>
                </c:ext>
              </c:extLst>
            </c:dLbl>
            <c:dLbl>
              <c:idx val="5"/>
              <c:layout>
                <c:manualLayout>
                  <c:x val="0.29824416178746888"/>
                  <c:y val="1.8762722635501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1C-4A2F-9363-A79D55EF273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Community!$A$3:$A$8</c:f>
              <c:strCache>
                <c:ptCount val="6"/>
                <c:pt idx="0">
                  <c:v>Residential Energy</c:v>
                </c:pt>
                <c:pt idx="1">
                  <c:v>Transportation and Mobile Sources</c:v>
                </c:pt>
                <c:pt idx="2">
                  <c:v>Commercial Energy </c:v>
                </c:pt>
                <c:pt idx="3">
                  <c:v>Water and Wastewater</c:v>
                </c:pt>
                <c:pt idx="4">
                  <c:v>Solid Waste</c:v>
                </c:pt>
                <c:pt idx="5">
                  <c:v>Process &amp; Fugitive Emissions</c:v>
                </c:pt>
              </c:strCache>
            </c:strRef>
          </c:cat>
          <c:val>
            <c:numRef>
              <c:f>Community!$D$3:$D$8</c:f>
              <c:numCache>
                <c:formatCode>0.0%</c:formatCode>
                <c:ptCount val="6"/>
                <c:pt idx="0">
                  <c:v>0.47320548293737874</c:v>
                </c:pt>
                <c:pt idx="1">
                  <c:v>0.48071112807302102</c:v>
                </c:pt>
                <c:pt idx="2">
                  <c:v>1.9463791622936742E-2</c:v>
                </c:pt>
                <c:pt idx="3">
                  <c:v>4.5161085138186556E-3</c:v>
                </c:pt>
                <c:pt idx="4">
                  <c:v>6.7423591896447537E-3</c:v>
                </c:pt>
                <c:pt idx="5">
                  <c:v>1.5392933244283306E-2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1C-4A2F-9363-A79D55EF273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A5BC6-0BA3-42B0-AC4C-7415D9BD0DF4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C5D7B-41F5-4135-903D-9B9D4C23E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7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5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0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9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5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1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9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7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8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2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5D7B-41F5-4135-903D-9B9D4C23E8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1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0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8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1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4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7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0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9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FE1D-67B8-43A5-A13C-4747BA3B888C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2F1C-15AB-440A-9ECA-49241902A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dykman@piedmont.ca.go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port.ipcc.ch/ar6syr/pdf/IPCC_AR6_SYR_SPM.pdf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3984" y="338667"/>
            <a:ext cx="11264031" cy="6180666"/>
            <a:chOff x="419969" y="313267"/>
            <a:chExt cx="11264031" cy="6180666"/>
          </a:xfrm>
        </p:grpSpPr>
        <p:sp>
          <p:nvSpPr>
            <p:cNvPr id="5" name="Rounded Rectangle 4"/>
            <p:cNvSpPr/>
            <p:nvPr/>
          </p:nvSpPr>
          <p:spPr>
            <a:xfrm>
              <a:off x="419969" y="313267"/>
              <a:ext cx="11264031" cy="6180666"/>
            </a:xfrm>
            <a:prstGeom prst="roundRect">
              <a:avLst>
                <a:gd name="adj" fmla="val 9355"/>
              </a:avLst>
            </a:prstGeom>
            <a:solidFill>
              <a:srgbClr val="D5E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6575" y="5225959"/>
              <a:ext cx="872256" cy="11210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25" y="5356370"/>
              <a:ext cx="990050" cy="9906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3750" y="2944290"/>
            <a:ext cx="9366840" cy="1046162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Updated Greenhouse Gas Emission Reduction Targets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12580" y="1930613"/>
            <a:ext cx="9144000" cy="192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entury Gothic" panose="020B0502020202020204" pitchFamily="34" charset="0"/>
              </a:rPr>
              <a:t>City of Piedmont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22255" y="4187827"/>
            <a:ext cx="7029450" cy="0"/>
          </a:xfrm>
          <a:prstGeom prst="line">
            <a:avLst/>
          </a:prstGeom>
          <a:ln w="19050">
            <a:solidFill>
              <a:srgbClr val="283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564980" y="4154713"/>
            <a:ext cx="9144000" cy="192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1" y="-1"/>
            <a:chExt cx="12192000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-1"/>
              <a:ext cx="12192000" cy="6858001"/>
              <a:chOff x="1" y="-1"/>
              <a:chExt cx="12192000" cy="685800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1182351" y="-1"/>
                <a:ext cx="1009650" cy="6658510"/>
              </a:xfrm>
              <a:prstGeom prst="rect">
                <a:avLst/>
              </a:prstGeom>
              <a:solidFill>
                <a:srgbClr val="7EC242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" y="6658509"/>
                <a:ext cx="12192000" cy="199491"/>
              </a:xfrm>
              <a:prstGeom prst="rect">
                <a:avLst/>
              </a:prstGeom>
              <a:solidFill>
                <a:srgbClr val="3DAEC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23899" y="663185"/>
                <a:ext cx="123825" cy="1162049"/>
              </a:xfrm>
              <a:prstGeom prst="rect">
                <a:avLst/>
              </a:prstGeom>
              <a:solidFill>
                <a:srgbClr val="3DAEC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7246" y="5675849"/>
              <a:ext cx="699860" cy="8994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83" y="5817726"/>
              <a:ext cx="757152" cy="7575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63" y="165463"/>
            <a:ext cx="11100242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Century Gothic" panose="020B0502020202020204" pitchFamily="34" charset="0"/>
                <a:cs typeface="Arial" panose="020B0604020202020204" pitchFamily="34" charset="0"/>
              </a:rPr>
              <a:t>Programs to Help Meet Emission Goals</a:t>
            </a:r>
            <a:endParaRPr lang="en-US" sz="4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91" y="2099821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Building Electrification Program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EVs and Active Transportation Program 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Organics and Recycling Program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Sustainability Outreach and Education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44157" y="993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latin typeface="Century Gothic" panose="020B0502020202020204" pitchFamily="34" charset="0"/>
              </a:rPr>
              <a:t>CAP Implementation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40591" y="1272193"/>
            <a:ext cx="7605698" cy="0"/>
          </a:xfrm>
          <a:prstGeom prst="line">
            <a:avLst/>
          </a:prstGeom>
          <a:ln w="19050">
            <a:solidFill>
              <a:srgbClr val="283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03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363257" cy="6858000"/>
            <a:chOff x="0" y="0"/>
            <a:chExt cx="1363257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208128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Building Electrification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86F08-D85D-40D1-A272-80CE9DE1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263" y="1586860"/>
            <a:ext cx="4608494" cy="4620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Ongoing Initiatives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All-Electric Aquatic Facility 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Electrification Rebate Program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Home Energy Assessment Policies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Induction Cooktop Lending Program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Municipal Energy Portfolio Audit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Renewable Electricity Enrollment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Renewable Energy Generation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Reach Codes</a:t>
            </a:r>
          </a:p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uilding Electrification | City of San Jose">
            <a:extLst>
              <a:ext uri="{FF2B5EF4-FFF2-40B4-BE49-F238E27FC236}">
                <a16:creationId xmlns:a16="http://schemas.microsoft.com/office/drawing/2014/main" id="{3225C544-09C5-EDD4-113C-B893CC8B0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83" y="3977020"/>
            <a:ext cx="4939014" cy="28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C4D4FE2-15C5-1CC4-6607-DBED479EA16A}"/>
              </a:ext>
            </a:extLst>
          </p:cNvPr>
          <p:cNvSpPr txBox="1">
            <a:spLocks/>
          </p:cNvSpPr>
          <p:nvPr/>
        </p:nvSpPr>
        <p:spPr>
          <a:xfrm>
            <a:off x="6877631" y="1000580"/>
            <a:ext cx="5811310" cy="462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Future Initiatives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Building Electrification Task Force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Existing Buildings Electrification Strategy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Solar/Battery Storage at Municipal Facilities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Streamlined Solar Permitting </a:t>
            </a:r>
          </a:p>
        </p:txBody>
      </p:sp>
    </p:spTree>
    <p:extLst>
      <p:ext uri="{BB962C8B-B14F-4D97-AF65-F5344CB8AC3E}">
        <p14:creationId xmlns:p14="http://schemas.microsoft.com/office/powerpoint/2010/main" val="139912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363257" cy="6858000"/>
            <a:chOff x="0" y="0"/>
            <a:chExt cx="1363257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208128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EVs and Active Transportation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86F08-D85D-40D1-A272-80CE9DE1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263" y="1586860"/>
            <a:ext cx="4608494" cy="4620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Ongoing Initiatives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 of high priority bike-pedestrian improvements </a:t>
            </a: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Municipal Fleet Electrification Assessment</a:t>
            </a: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Municipal Fleet Charging Stations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EV Charging Stations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Retirement of gas and diesel-fueled vehicles and adopting electric vehicles</a:t>
            </a: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Streamlined EV Charger Permitting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C4D4FE2-15C5-1CC4-6607-DBED479EA16A}"/>
              </a:ext>
            </a:extLst>
          </p:cNvPr>
          <p:cNvSpPr txBox="1">
            <a:spLocks/>
          </p:cNvSpPr>
          <p:nvPr/>
        </p:nvSpPr>
        <p:spPr>
          <a:xfrm>
            <a:off x="6877631" y="1000580"/>
            <a:ext cx="5125183" cy="462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Future Initiatives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Exploring feasibility of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micromobility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program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ncouraging telecommuting policies 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Encouraging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land use decisions that increase work-live and mixed zoning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mode shifts to active and public transportation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 fleet of EV cars charging">
            <a:extLst>
              <a:ext uri="{FF2B5EF4-FFF2-40B4-BE49-F238E27FC236}">
                <a16:creationId xmlns:a16="http://schemas.microsoft.com/office/drawing/2014/main" id="{D19DE272-A31E-86BC-E467-695E7F59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86" y="4646595"/>
            <a:ext cx="3789137" cy="19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393CD-B74C-5CAA-0998-A35B18FB803C}"/>
              </a:ext>
            </a:extLst>
          </p:cNvPr>
          <p:cNvSpPr txBox="1"/>
          <p:nvPr/>
        </p:nvSpPr>
        <p:spPr>
          <a:xfrm>
            <a:off x="10739576" y="6582877"/>
            <a:ext cx="1949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Photo Credit: EBCE</a:t>
            </a:r>
          </a:p>
        </p:txBody>
      </p:sp>
    </p:spTree>
    <p:extLst>
      <p:ext uri="{BB962C8B-B14F-4D97-AF65-F5344CB8AC3E}">
        <p14:creationId xmlns:p14="http://schemas.microsoft.com/office/powerpoint/2010/main" val="221033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363257" cy="6858000"/>
            <a:chOff x="0" y="0"/>
            <a:chExt cx="1363257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208128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Organics, Recycling, and Consumption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86F08-D85D-40D1-A272-80CE9DE1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263" y="1586860"/>
            <a:ext cx="4608494" cy="4620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Ongoing Initiatives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Compost Giveaway Program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of Sustainable Purchasing Policy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 of 3-series bins in parks and public spaces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 of public drinking water stations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Piedmont Evergreen event technical assistance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Senate Bill 1383 implementation and participation in curbside organics collection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C4D4FE2-15C5-1CC4-6607-DBED479EA16A}"/>
              </a:ext>
            </a:extLst>
          </p:cNvPr>
          <p:cNvSpPr txBox="1">
            <a:spLocks/>
          </p:cNvSpPr>
          <p:nvPr/>
        </p:nvSpPr>
        <p:spPr>
          <a:xfrm>
            <a:off x="6877631" y="1000580"/>
            <a:ext cx="5125183" cy="462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Future Initiatives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Exploring the feasibility of a reusable food ware policy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Encouraging creation of community gardens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Partnering with PUSD to reduce emissions from consumption of goods/food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outdoor, sky, tree, road&#10;&#10;Description automatically generated">
            <a:extLst>
              <a:ext uri="{FF2B5EF4-FFF2-40B4-BE49-F238E27FC236}">
                <a16:creationId xmlns:a16="http://schemas.microsoft.com/office/drawing/2014/main" id="{B66070EF-AB24-D93F-74F7-2CED9E485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9314"/>
          <a:stretch/>
        </p:blipFill>
        <p:spPr>
          <a:xfrm>
            <a:off x="8041523" y="4272931"/>
            <a:ext cx="38862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7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363257" cy="6858000"/>
            <a:chOff x="0" y="0"/>
            <a:chExt cx="1363257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208128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Outreach and Education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86F08-D85D-40D1-A272-80CE9DE1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262" y="1586860"/>
            <a:ext cx="4696115" cy="4620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Ongoing Initiatives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Bike to Work Day </a:t>
            </a:r>
          </a:p>
          <a:p>
            <a:pPr marL="457200" indent="-4572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 with PHS Green Club</a:t>
            </a:r>
          </a:p>
          <a:p>
            <a:pPr marL="457200" indent="-4572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 with local community groups </a:t>
            </a:r>
          </a:p>
          <a:p>
            <a:pPr marL="457200" indent="-4572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Continuing participation in Climate Corps Fellowship Program</a:t>
            </a:r>
          </a:p>
          <a:p>
            <a:pPr marL="457200" indent="-4572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Climate Communications Plan</a:t>
            </a:r>
          </a:p>
          <a:p>
            <a:pPr marL="457200" indent="-4572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Earth Day/Month Events </a:t>
            </a:r>
          </a:p>
          <a:p>
            <a:pPr marL="457200" indent="-457200"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Monthly Climate Action e-newsletter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Piedmont Community Climate Challenge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Piedmont Post ‘Climate Corner’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C4D4FE2-15C5-1CC4-6607-DBED479EA16A}"/>
              </a:ext>
            </a:extLst>
          </p:cNvPr>
          <p:cNvSpPr txBox="1">
            <a:spLocks/>
          </p:cNvSpPr>
          <p:nvPr/>
        </p:nvSpPr>
        <p:spPr>
          <a:xfrm>
            <a:off x="6877631" y="1000580"/>
            <a:ext cx="5125183" cy="462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Future Initiatives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Exploring feasibility for a Community Resilience Hub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Exploring feasibility for developing a Sustainable Parks Master Plan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Launch of Youth Climate Ambassador Program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8E51CA-9A17-4708-FAE1-4984725A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18" y="4095803"/>
            <a:ext cx="3762423" cy="25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45A3A-972C-E51A-81CC-5F5EACF63260}"/>
              </a:ext>
            </a:extLst>
          </p:cNvPr>
          <p:cNvSpPr txBox="1"/>
          <p:nvPr/>
        </p:nvSpPr>
        <p:spPr>
          <a:xfrm>
            <a:off x="8692347" y="6604084"/>
            <a:ext cx="33104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Photo Credit: Julie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Reichle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Piedmont Exedra</a:t>
            </a:r>
          </a:p>
        </p:txBody>
      </p:sp>
    </p:spTree>
    <p:extLst>
      <p:ext uri="{BB962C8B-B14F-4D97-AF65-F5344CB8AC3E}">
        <p14:creationId xmlns:p14="http://schemas.microsoft.com/office/powerpoint/2010/main" val="393334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1806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Century Gothic" panose="020B0502020202020204" pitchFamily="34" charset="0"/>
              </a:rPr>
              <a:t>Contact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363257" cy="6858000"/>
            <a:chOff x="0" y="0"/>
            <a:chExt cx="1363257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179257"/>
              <a:ext cx="785711" cy="78614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79" y="2061538"/>
            <a:ext cx="5287818" cy="20359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Alyssa Dykman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Sustainability Program Manager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adykman@piedmont.ca.gov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1F3BCA0-6C2E-341B-D170-A49991A77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02872"/>
            <a:ext cx="5515368" cy="1937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72ADE-E7CD-984D-AFE6-BE6BA7E30D64}"/>
              </a:ext>
            </a:extLst>
          </p:cNvPr>
          <p:cNvSpPr txBox="1"/>
          <p:nvPr/>
        </p:nvSpPr>
        <p:spPr>
          <a:xfrm>
            <a:off x="1873279" y="3866800"/>
            <a:ext cx="6096000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Sophie Roberts		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Climate Action Fellow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sroberts@piedmont.ca.gov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7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1" y="-1"/>
            <a:chExt cx="12192000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1" y="-1"/>
              <a:ext cx="12192000" cy="6858001"/>
              <a:chOff x="1" y="-1"/>
              <a:chExt cx="12192000" cy="685800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1182351" y="-1"/>
                <a:ext cx="1009650" cy="6658510"/>
              </a:xfrm>
              <a:prstGeom prst="rect">
                <a:avLst/>
              </a:prstGeom>
              <a:solidFill>
                <a:srgbClr val="7EC242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" y="6658509"/>
                <a:ext cx="12192000" cy="199491"/>
              </a:xfrm>
              <a:prstGeom prst="rect">
                <a:avLst/>
              </a:prstGeom>
              <a:solidFill>
                <a:srgbClr val="3DAEC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23899" y="663185"/>
                <a:ext cx="123825" cy="1162049"/>
              </a:xfrm>
              <a:prstGeom prst="rect">
                <a:avLst/>
              </a:prstGeom>
              <a:solidFill>
                <a:srgbClr val="3DAEC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7246" y="5675849"/>
              <a:ext cx="699860" cy="8994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59" y="5875477"/>
              <a:ext cx="757152" cy="7575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63" y="165463"/>
            <a:ext cx="11100242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Century Gothic" panose="020B0502020202020204" pitchFamily="34" charset="0"/>
                <a:cs typeface="Arial" panose="020B0604020202020204" pitchFamily="34" charset="0"/>
              </a:rPr>
              <a:t>Climate Action Plan 2.0</a:t>
            </a:r>
            <a:endParaRPr lang="en-US" sz="4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91" y="2099821"/>
            <a:ext cx="96421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in-territory greenhouse gas emissions*: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40% below 2005 levels by 2030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80% below 2005 levels by 2050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*CAP 2.0 goals no longer aligned with current state, federal, and global targets; staff are proposing updated targets in tonight’s meeting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44157" y="993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latin typeface="Century Gothic" panose="020B0502020202020204" pitchFamily="34" charset="0"/>
              </a:rPr>
              <a:t>Current Greenhouse Gas Emissions Goals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40591" y="1272193"/>
            <a:ext cx="7605698" cy="0"/>
          </a:xfrm>
          <a:prstGeom prst="line">
            <a:avLst/>
          </a:prstGeom>
          <a:ln w="19050">
            <a:solidFill>
              <a:srgbClr val="283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5F03655-547B-4100-95B5-8AF8FB324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024" y="1990105"/>
            <a:ext cx="2111978" cy="267830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519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42995" cy="6858000"/>
            <a:chOff x="0" y="0"/>
            <a:chExt cx="12142995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580" y="5840333"/>
              <a:ext cx="745415" cy="9579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227382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Piedmont’s GHG Emissions Trends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B195F5-32FB-FB43-66C7-56A99D306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939807"/>
              </p:ext>
            </p:extLst>
          </p:nvPr>
        </p:nvGraphicFramePr>
        <p:xfrm>
          <a:off x="2032000" y="1527142"/>
          <a:ext cx="9365580" cy="461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1972C4-73C1-E0B7-E426-50BF75B91BEB}"/>
              </a:ext>
            </a:extLst>
          </p:cNvPr>
          <p:cNvCxnSpPr>
            <a:cxnSpLocks/>
          </p:cNvCxnSpPr>
          <p:nvPr/>
        </p:nvCxnSpPr>
        <p:spPr>
          <a:xfrm flipH="1">
            <a:off x="3450214" y="3657601"/>
            <a:ext cx="68438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57AE9E-D93C-DBFF-6E38-9D1C5D86F7D5}"/>
              </a:ext>
            </a:extLst>
          </p:cNvPr>
          <p:cNvCxnSpPr>
            <a:cxnSpLocks/>
          </p:cNvCxnSpPr>
          <p:nvPr/>
        </p:nvCxnSpPr>
        <p:spPr>
          <a:xfrm flipH="1">
            <a:off x="3478491" y="4848032"/>
            <a:ext cx="7607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7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467"/>
            <a:ext cx="11988991" cy="6858000"/>
            <a:chOff x="0" y="0"/>
            <a:chExt cx="11988991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576" y="5772953"/>
              <a:ext cx="745415" cy="9579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208128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Global, National, State, &amp; Local Context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86F08-D85D-40D1-A272-80CE9DE1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261" y="1584664"/>
            <a:ext cx="10106730" cy="4844167"/>
          </a:xfrm>
        </p:spPr>
        <p:txBody>
          <a:bodyPr>
            <a:normAutofit/>
          </a:bodyPr>
          <a:lstStyle/>
          <a:p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Paris Agreement set goal of reducing emissions to keep global surface temperature rise in this century below 1.5 degrees Celsius* </a:t>
            </a:r>
          </a:p>
          <a:p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Biden Administration aims to achieve a 50-52% reduction from 2005 levels by 2030; net zero emissions no later than 2050</a:t>
            </a:r>
          </a:p>
          <a:p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California aims to achieve net zero emissions no later than 2045</a:t>
            </a:r>
          </a:p>
          <a:p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Locally, 9 cities in Alameda County have committed to net zero emissions by 2045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AEC5A-F0E2-B17F-C767-D6C74A9E7D89}"/>
              </a:ext>
            </a:extLst>
          </p:cNvPr>
          <p:cNvSpPr txBox="1"/>
          <p:nvPr/>
        </p:nvSpPr>
        <p:spPr>
          <a:xfrm>
            <a:off x="2633675" y="6210489"/>
            <a:ext cx="78584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date, the release of anthropogenic GHG emissions is estimated to have caused the global surface temperature to increase approximately 1.1 degrees Celsius (1.8 degrees Fahrenheit) above pre-industrial levels. </a:t>
            </a:r>
          </a:p>
          <a:p>
            <a:pPr algn="just"/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Intergovernmental Panel on Climate Change.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Sixth Assessment Report. Synthesis Report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2023.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8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42995" cy="6858000"/>
            <a:chOff x="0" y="0"/>
            <a:chExt cx="12142995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580" y="5840333"/>
              <a:ext cx="745415" cy="9579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227382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Proposed New Emission Reduction Goals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B195F5-32FB-FB43-66C7-56A99D306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439705"/>
              </p:ext>
            </p:extLst>
          </p:nvPr>
        </p:nvGraphicFramePr>
        <p:xfrm>
          <a:off x="2032000" y="1527142"/>
          <a:ext cx="9365580" cy="461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1972C4-73C1-E0B7-E426-50BF75B91BEB}"/>
              </a:ext>
            </a:extLst>
          </p:cNvPr>
          <p:cNvCxnSpPr>
            <a:cxnSpLocks/>
          </p:cNvCxnSpPr>
          <p:nvPr/>
        </p:nvCxnSpPr>
        <p:spPr>
          <a:xfrm flipH="1">
            <a:off x="3450214" y="4011563"/>
            <a:ext cx="68438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57AE9E-D93C-DBFF-6E38-9D1C5D86F7D5}"/>
              </a:ext>
            </a:extLst>
          </p:cNvPr>
          <p:cNvCxnSpPr>
            <a:cxnSpLocks/>
          </p:cNvCxnSpPr>
          <p:nvPr/>
        </p:nvCxnSpPr>
        <p:spPr>
          <a:xfrm flipH="1">
            <a:off x="3450214" y="5555277"/>
            <a:ext cx="76074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9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065991" cy="6858000"/>
            <a:chOff x="0" y="0"/>
            <a:chExt cx="12065991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576" y="5811455"/>
              <a:ext cx="745415" cy="9579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131129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483600"/>
            <a:ext cx="10116760" cy="806218"/>
          </a:xfrm>
        </p:spPr>
        <p:txBody>
          <a:bodyPr>
            <a:noAutofit/>
          </a:bodyPr>
          <a:lstStyle/>
          <a:p>
            <a:r>
              <a:rPr lang="en-US" sz="2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Piedmont’s GHG Emissions by Sector (Metric Tons of Carbon Dioxide Equivalent) and Reductions Needed to Meet New Proposed Goals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/>
          <p:nvPr/>
        </p:nvGraphicFramePr>
        <p:xfrm>
          <a:off x="2293065" y="1869282"/>
          <a:ext cx="7605870" cy="466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0F4F72-12ED-7371-3CA2-98EBC44CD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3221"/>
              </p:ext>
            </p:extLst>
          </p:nvPr>
        </p:nvGraphicFramePr>
        <p:xfrm>
          <a:off x="2357211" y="1883310"/>
          <a:ext cx="8392621" cy="4070169"/>
        </p:xfrm>
        <a:graphic>
          <a:graphicData uri="http://schemas.openxmlformats.org/drawingml/2006/table">
            <a:tbl>
              <a:tblPr/>
              <a:tblGrid>
                <a:gridCol w="2491169">
                  <a:extLst>
                    <a:ext uri="{9D8B030D-6E8A-4147-A177-3AD203B41FA5}">
                      <a16:colId xmlns:a16="http://schemas.microsoft.com/office/drawing/2014/main" val="2589108476"/>
                    </a:ext>
                  </a:extLst>
                </a:gridCol>
                <a:gridCol w="879637">
                  <a:extLst>
                    <a:ext uri="{9D8B030D-6E8A-4147-A177-3AD203B41FA5}">
                      <a16:colId xmlns:a16="http://schemas.microsoft.com/office/drawing/2014/main" val="1675146348"/>
                    </a:ext>
                  </a:extLst>
                </a:gridCol>
                <a:gridCol w="1004363">
                  <a:extLst>
                    <a:ext uri="{9D8B030D-6E8A-4147-A177-3AD203B41FA5}">
                      <a16:colId xmlns:a16="http://schemas.microsoft.com/office/drawing/2014/main" val="1429814592"/>
                    </a:ext>
                  </a:extLst>
                </a:gridCol>
                <a:gridCol w="1004363">
                  <a:extLst>
                    <a:ext uri="{9D8B030D-6E8A-4147-A177-3AD203B41FA5}">
                      <a16:colId xmlns:a16="http://schemas.microsoft.com/office/drawing/2014/main" val="1594964899"/>
                    </a:ext>
                  </a:extLst>
                </a:gridCol>
                <a:gridCol w="1004363">
                  <a:extLst>
                    <a:ext uri="{9D8B030D-6E8A-4147-A177-3AD203B41FA5}">
                      <a16:colId xmlns:a16="http://schemas.microsoft.com/office/drawing/2014/main" val="2681409161"/>
                    </a:ext>
                  </a:extLst>
                </a:gridCol>
                <a:gridCol w="1004363">
                  <a:extLst>
                    <a:ext uri="{9D8B030D-6E8A-4147-A177-3AD203B41FA5}">
                      <a16:colId xmlns:a16="http://schemas.microsoft.com/office/drawing/2014/main" val="551511367"/>
                    </a:ext>
                  </a:extLst>
                </a:gridCol>
                <a:gridCol w="1004363">
                  <a:extLst>
                    <a:ext uri="{9D8B030D-6E8A-4147-A177-3AD203B41FA5}">
                      <a16:colId xmlns:a16="http://schemas.microsoft.com/office/drawing/2014/main" val="544502909"/>
                    </a:ext>
                  </a:extLst>
                </a:gridCol>
              </a:tblGrid>
              <a:tr h="595449">
                <a:tc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 Goal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2045 Goal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7582"/>
                  </a:ext>
                </a:extLst>
              </a:tr>
              <a:tr h="562368">
                <a:tc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Buildings &amp; Energy Use 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25,573 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24,974 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19,176 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15,551 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12,786 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307726"/>
                  </a:ext>
                </a:extLst>
              </a:tr>
              <a:tr h="56236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20,210 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20,053 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18,102 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15,902 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10,105 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661016"/>
                  </a:ext>
                </a:extLst>
              </a:tr>
              <a:tr h="56236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Waste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2,620 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1,454 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1,128 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1,309*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47238"/>
                  </a:ext>
                </a:extLst>
              </a:tr>
              <a:tr h="56236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&amp; Wastewater 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207*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0 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896841"/>
                  </a:ext>
                </a:extLst>
              </a:tr>
              <a:tr h="56236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Fugitive Emissions 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420075"/>
                  </a:ext>
                </a:extLst>
              </a:tr>
              <a:tr h="562368">
                <a:tc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Emissions 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48,818 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46,901 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38,492 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32,357 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24,409 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685137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F73CA9A3-4DF9-E7A4-7CB9-87FD005F4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467" y="6532943"/>
            <a:ext cx="9633157" cy="169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*Solid waste and waste &amp; wastewater sector emissions have already met 2030 goals based on the latest completed inventory for calendar year 2021.  </a:t>
            </a:r>
          </a:p>
        </p:txBody>
      </p:sp>
    </p:spTree>
    <p:extLst>
      <p:ext uri="{BB962C8B-B14F-4D97-AF65-F5344CB8AC3E}">
        <p14:creationId xmlns:p14="http://schemas.microsoft.com/office/powerpoint/2010/main" val="196087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33371" cy="6858000"/>
            <a:chOff x="0" y="0"/>
            <a:chExt cx="12133371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7956" y="5840333"/>
              <a:ext cx="745415" cy="9579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150379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2021 GHG Emissions Inventory Topline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86F08-D85D-40D1-A272-80CE9DE1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467" y="1723495"/>
            <a:ext cx="9744598" cy="5001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2005…      34%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 2018…      6%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 2019… 	 5%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 2020… 	 3%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574223C-9D7E-35FD-A2B1-22301412F9C4}"/>
              </a:ext>
            </a:extLst>
          </p:cNvPr>
          <p:cNvSpPr/>
          <p:nvPr/>
        </p:nvSpPr>
        <p:spPr>
          <a:xfrm>
            <a:off x="4184894" y="1649886"/>
            <a:ext cx="395926" cy="7869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B71EB85-7BF4-6577-F02E-1B49A9998766}"/>
              </a:ext>
            </a:extLst>
          </p:cNvPr>
          <p:cNvSpPr/>
          <p:nvPr/>
        </p:nvSpPr>
        <p:spPr>
          <a:xfrm>
            <a:off x="4184894" y="3205927"/>
            <a:ext cx="384482" cy="155133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064762A-8001-5069-4E98-FE918CDD9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198026"/>
              </p:ext>
            </p:extLst>
          </p:nvPr>
        </p:nvGraphicFramePr>
        <p:xfrm>
          <a:off x="5457217" y="1723495"/>
          <a:ext cx="6938801" cy="465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204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065991" cy="6858000"/>
            <a:chOff x="0" y="0"/>
            <a:chExt cx="12065991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576" y="5811455"/>
              <a:ext cx="745415" cy="9579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131129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2021 Community GHG Emissions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A3790-2A44-77F3-256D-6451FC4AEAA3}"/>
              </a:ext>
            </a:extLst>
          </p:cNvPr>
          <p:cNvSpPr txBox="1"/>
          <p:nvPr/>
        </p:nvSpPr>
        <p:spPr>
          <a:xfrm>
            <a:off x="9449703" y="397932"/>
            <a:ext cx="22435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Buildings: 49%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Transportation: 48%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Fugitive: 1.5%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Solid Waste: 1%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Water: &lt;1%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109250"/>
              </p:ext>
            </p:extLst>
          </p:nvPr>
        </p:nvGraphicFramePr>
        <p:xfrm>
          <a:off x="2293065" y="1869282"/>
          <a:ext cx="7605870" cy="466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238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467"/>
            <a:ext cx="11988991" cy="6858000"/>
            <a:chOff x="0" y="0"/>
            <a:chExt cx="11988991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363257" cy="6858000"/>
            </a:xfrm>
            <a:prstGeom prst="rect">
              <a:avLst/>
            </a:prstGeom>
            <a:solidFill>
              <a:srgbClr val="7EC242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576" y="5772953"/>
              <a:ext cx="745415" cy="9579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73" y="208128"/>
              <a:ext cx="785711" cy="7861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467" y="397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86F08-D85D-40D1-A272-80CE9DE1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262" y="1500026"/>
            <a:ext cx="9963842" cy="484416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Piedmont is close to meeting its 2030 emissions reduction goal, but at the current pace it will not meet future goals without significant effort.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Natural gas and transportation remain the primary sources of emissions, the levels of which are stagnant or increasing.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Reductions must be centered on decarbonization efforts (e.g., shift to electric vehicles and electric appliances) in combination with lifestyle changes to address consumption.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4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7BAC97396274C83F7251A6E9780C5" ma:contentTypeVersion="" ma:contentTypeDescription="Create a new document." ma:contentTypeScope="" ma:versionID="b3e356bbd3eb82f47c56648e3ecb648e">
  <xsd:schema xmlns:xsd="http://www.w3.org/2001/XMLSchema" xmlns:xs="http://www.w3.org/2001/XMLSchema" xmlns:p="http://schemas.microsoft.com/office/2006/metadata/properties" xmlns:ns1="http://schemas.microsoft.com/sharepoint/v3" xmlns:ns2="a695b6fb-8f27-43d1-941d-fde8a7bf1cda" xmlns:ns3="4922776c-d132-45c2-8ce0-ff00215ab03c" targetNamespace="http://schemas.microsoft.com/office/2006/metadata/properties" ma:root="true" ma:fieldsID="08c3541de0f33c344d6fdb8196cbf19e" ns1:_="" ns2:_="" ns3:_="">
    <xsd:import namespace="http://schemas.microsoft.com/sharepoint/v3"/>
    <xsd:import namespace="a695b6fb-8f27-43d1-941d-fde8a7bf1cda"/>
    <xsd:import namespace="4922776c-d132-45c2-8ce0-ff00215ab03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5b6fb-8f27-43d1-941d-fde8a7bf1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2776c-d132-45c2-8ce0-ff00215ab03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4DB764-D2A0-4244-8F45-AF4AD05109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F0037-2ECA-4973-B75C-165FF21A614A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922776c-d132-45c2-8ce0-ff00215ab03c"/>
    <ds:schemaRef ds:uri="a695b6fb-8f27-43d1-941d-fde8a7bf1cd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F9F674-B95B-429E-8C51-9055F5E53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95b6fb-8f27-43d1-941d-fde8a7bf1cda"/>
    <ds:schemaRef ds:uri="4922776c-d132-45c2-8ce0-ff00215ab0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832</Words>
  <Application>Microsoft Office PowerPoint</Application>
  <PresentationFormat>Widescreen</PresentationFormat>
  <Paragraphs>278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Office Theme</vt:lpstr>
      <vt:lpstr>Updated Greenhouse Gas Emission Reduction Targets</vt:lpstr>
      <vt:lpstr>Climate Action Plan 2.0</vt:lpstr>
      <vt:lpstr>Piedmont’s GHG Emissions Trends</vt:lpstr>
      <vt:lpstr>Global, National, State, &amp; Local Context</vt:lpstr>
      <vt:lpstr>Proposed New Emission Reduction Goals</vt:lpstr>
      <vt:lpstr>Piedmont’s GHG Emissions by Sector (Metric Tons of Carbon Dioxide Equivalent) and Reductions Needed to Meet New Proposed Goals </vt:lpstr>
      <vt:lpstr>2021 GHG Emissions Inventory Topline</vt:lpstr>
      <vt:lpstr>2021 Community GHG Emissions</vt:lpstr>
      <vt:lpstr>Conclusions</vt:lpstr>
      <vt:lpstr>Programs to Help Meet Emission Goals</vt:lpstr>
      <vt:lpstr>Building Electrification </vt:lpstr>
      <vt:lpstr>EVs and Active Transportation</vt:lpstr>
      <vt:lpstr>Organics, Recycling, and Consumption </vt:lpstr>
      <vt:lpstr>Outreach and Education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Action Plan Implementation Update</dc:title>
  <dc:creator>Justin</dc:creator>
  <cp:lastModifiedBy>Alyssa Dykman</cp:lastModifiedBy>
  <cp:revision>155</cp:revision>
  <dcterms:created xsi:type="dcterms:W3CDTF">2020-07-04T18:55:33Z</dcterms:created>
  <dcterms:modified xsi:type="dcterms:W3CDTF">2023-07-17T22:27:08Z</dcterms:modified>
</cp:coreProperties>
</file>